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269" r:id="rId3"/>
    <p:sldId id="267" r:id="rId4"/>
    <p:sldId id="257" r:id="rId5"/>
    <p:sldId id="258" r:id="rId6"/>
    <p:sldId id="259" r:id="rId7"/>
    <p:sldId id="260" r:id="rId8"/>
    <p:sldId id="272" r:id="rId9"/>
    <p:sldId id="273" r:id="rId10"/>
    <p:sldId id="261" r:id="rId11"/>
    <p:sldId id="262" r:id="rId12"/>
    <p:sldId id="263" r:id="rId13"/>
    <p:sldId id="264" r:id="rId14"/>
    <p:sldId id="271" r:id="rId15"/>
    <p:sldId id="265" r:id="rId16"/>
    <p:sldId id="270" r:id="rId17"/>
    <p:sldId id="266"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7732" autoAdjust="0"/>
  </p:normalViewPr>
  <p:slideViewPr>
    <p:cSldViewPr>
      <p:cViewPr varScale="1">
        <p:scale>
          <a:sx n="71" d="100"/>
          <a:sy n="71" d="100"/>
        </p:scale>
        <p:origin x="28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4F69D2-22ED-411F-AC2B-29880C72C72C}" type="datetimeFigureOut">
              <a:rPr lang="fr-CA" smtClean="0"/>
              <a:t>2022-04-10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F35572-F399-4F3F-903A-A0F4929BFA54}" type="slidenum">
              <a:rPr lang="fr-CA" smtClean="0"/>
              <a:t>‹#›</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35572-F399-4F3F-903A-A0F4929BFA54}" type="slidenum">
              <a:rPr lang="fr-CA" smtClean="0"/>
              <a:t>4</a:t>
            </a:fld>
            <a:endParaRPr lang="fr-CA"/>
          </a:p>
        </p:txBody>
      </p:sp>
    </p:spTree>
    <p:extLst>
      <p:ext uri="{BB962C8B-B14F-4D97-AF65-F5344CB8AC3E}">
        <p14:creationId xmlns:p14="http://schemas.microsoft.com/office/powerpoint/2010/main" val="7050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35572-F399-4F3F-903A-A0F4929BFA54}" type="slidenum">
              <a:rPr lang="fr-CA" smtClean="0"/>
              <a:t>6</a:t>
            </a:fld>
            <a:endParaRPr lang="fr-CA"/>
          </a:p>
        </p:txBody>
      </p:sp>
    </p:spTree>
    <p:extLst>
      <p:ext uri="{BB962C8B-B14F-4D97-AF65-F5344CB8AC3E}">
        <p14:creationId xmlns:p14="http://schemas.microsoft.com/office/powerpoint/2010/main" val="195280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35572-F399-4F3F-903A-A0F4929BFA54}" type="slidenum">
              <a:rPr lang="fr-CA" smtClean="0"/>
              <a:t>7</a:t>
            </a:fld>
            <a:endParaRPr lang="fr-CA"/>
          </a:p>
        </p:txBody>
      </p:sp>
    </p:spTree>
    <p:extLst>
      <p:ext uri="{BB962C8B-B14F-4D97-AF65-F5344CB8AC3E}">
        <p14:creationId xmlns:p14="http://schemas.microsoft.com/office/powerpoint/2010/main" val="41129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35572-F399-4F3F-903A-A0F4929BFA54}" type="slidenum">
              <a:rPr lang="fr-CA" smtClean="0"/>
              <a:t>8</a:t>
            </a:fld>
            <a:endParaRPr lang="fr-CA"/>
          </a:p>
        </p:txBody>
      </p:sp>
    </p:spTree>
    <p:extLst>
      <p:ext uri="{BB962C8B-B14F-4D97-AF65-F5344CB8AC3E}">
        <p14:creationId xmlns:p14="http://schemas.microsoft.com/office/powerpoint/2010/main" val="245358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35572-F399-4F3F-903A-A0F4929BFA54}" type="slidenum">
              <a:rPr lang="fr-CA" smtClean="0"/>
              <a:t>9</a:t>
            </a:fld>
            <a:endParaRPr lang="fr-CA"/>
          </a:p>
        </p:txBody>
      </p:sp>
    </p:spTree>
    <p:extLst>
      <p:ext uri="{BB962C8B-B14F-4D97-AF65-F5344CB8AC3E}">
        <p14:creationId xmlns:p14="http://schemas.microsoft.com/office/powerpoint/2010/main" val="404860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kern="1200" dirty="0">
                <a:solidFill>
                  <a:schemeClr val="tx1"/>
                </a:solidFill>
                <a:latin typeface="+mn-lt"/>
                <a:ea typeface="+mn-ea"/>
                <a:cs typeface="+mn-cs"/>
              </a:rPr>
              <a:t>Le secteur route et piste de la FQSC compte une série Coupe du Québec sur route, soit la Coupe du Québec Espoir Apogée  (</a:t>
            </a:r>
            <a:r>
              <a:rPr lang="fr-CA" sz="1200" kern="1200" dirty="0" err="1">
                <a:solidFill>
                  <a:schemeClr val="tx1"/>
                </a:solidFill>
                <a:latin typeface="+mn-lt"/>
                <a:ea typeface="+mn-ea"/>
                <a:cs typeface="+mn-cs"/>
              </a:rPr>
              <a:t>pee</a:t>
            </a:r>
            <a:r>
              <a:rPr lang="fr-CA" sz="1200" kern="1200" dirty="0">
                <a:solidFill>
                  <a:schemeClr val="tx1"/>
                </a:solidFill>
                <a:latin typeface="+mn-lt"/>
                <a:ea typeface="+mn-ea"/>
                <a:cs typeface="+mn-cs"/>
              </a:rPr>
              <a:t>-</a:t>
            </a:r>
            <a:r>
              <a:rPr lang="fr-CA" sz="1200" kern="1200" dirty="0" err="1">
                <a:solidFill>
                  <a:schemeClr val="tx1"/>
                </a:solidFill>
                <a:latin typeface="+mn-lt"/>
                <a:ea typeface="+mn-ea"/>
                <a:cs typeface="+mn-cs"/>
              </a:rPr>
              <a:t>wee</a:t>
            </a:r>
            <a:r>
              <a:rPr lang="fr-CA" sz="1200" kern="1200" dirty="0">
                <a:solidFill>
                  <a:schemeClr val="tx1"/>
                </a:solidFill>
                <a:latin typeface="+mn-lt"/>
                <a:ea typeface="+mn-ea"/>
                <a:cs typeface="+mn-cs"/>
              </a:rPr>
              <a:t> (H, F), minime (H et F) et cadet (H, F).</a:t>
            </a:r>
          </a:p>
          <a:p>
            <a:r>
              <a:rPr lang="fr-CA" sz="1200" kern="1200" dirty="0">
                <a:solidFill>
                  <a:schemeClr val="tx1"/>
                </a:solidFill>
                <a:latin typeface="+mn-lt"/>
                <a:ea typeface="+mn-ea"/>
                <a:cs typeface="+mn-cs"/>
              </a:rPr>
              <a:t>Cette Coupe du Québec est constituée de cinq courses par étapes, comportant chacune trois des quatre épreuves suivantes, selon les catégories :</a:t>
            </a:r>
          </a:p>
          <a:p>
            <a:r>
              <a:rPr lang="fr-CA" sz="1200" kern="1200" dirty="0">
                <a:solidFill>
                  <a:schemeClr val="tx1"/>
                </a:solidFill>
                <a:latin typeface="+mn-lt"/>
                <a:ea typeface="+mn-ea"/>
                <a:cs typeface="+mn-cs"/>
              </a:rPr>
              <a:t>course sur route;</a:t>
            </a:r>
          </a:p>
          <a:p>
            <a:r>
              <a:rPr lang="fr-CA" sz="1200" kern="1200" dirty="0">
                <a:solidFill>
                  <a:schemeClr val="tx1"/>
                </a:solidFill>
                <a:latin typeface="+mn-lt"/>
                <a:ea typeface="+mn-ea"/>
                <a:cs typeface="+mn-cs"/>
              </a:rPr>
              <a:t>CLM individuel;</a:t>
            </a:r>
          </a:p>
          <a:p>
            <a:r>
              <a:rPr lang="fr-CA" sz="1200" kern="1200" dirty="0">
                <a:solidFill>
                  <a:schemeClr val="tx1"/>
                </a:solidFill>
                <a:latin typeface="+mn-lt"/>
                <a:ea typeface="+mn-ea"/>
                <a:cs typeface="+mn-cs"/>
              </a:rPr>
              <a:t>critérium;</a:t>
            </a:r>
          </a:p>
          <a:p>
            <a:r>
              <a:rPr lang="fr-CA" sz="1200" kern="1200" dirty="0">
                <a:solidFill>
                  <a:schemeClr val="tx1"/>
                </a:solidFill>
                <a:latin typeface="+mn-lt"/>
                <a:ea typeface="+mn-ea"/>
                <a:cs typeface="+mn-cs"/>
              </a:rPr>
              <a:t>jeu d’adresse.</a:t>
            </a:r>
          </a:p>
          <a:p>
            <a:r>
              <a:rPr lang="fr-CA" sz="1200" kern="1200" dirty="0">
                <a:solidFill>
                  <a:schemeClr val="tx1"/>
                </a:solidFill>
                <a:latin typeface="+mn-lt"/>
                <a:ea typeface="+mn-ea"/>
                <a:cs typeface="+mn-cs"/>
              </a:rPr>
              <a:t>Sprint parallèle</a:t>
            </a:r>
          </a:p>
          <a:p>
            <a:r>
              <a:rPr lang="fr-CA" sz="1200" kern="1200" dirty="0">
                <a:solidFill>
                  <a:schemeClr val="tx1"/>
                </a:solidFill>
                <a:latin typeface="+mn-lt"/>
                <a:ea typeface="+mn-ea"/>
                <a:cs typeface="+mn-cs"/>
              </a:rPr>
              <a:t>Les jeunes de la catégorie </a:t>
            </a:r>
            <a:r>
              <a:rPr lang="fr-CA" sz="1200" kern="1200" dirty="0" err="1">
                <a:solidFill>
                  <a:schemeClr val="tx1"/>
                </a:solidFill>
                <a:latin typeface="+mn-lt"/>
                <a:ea typeface="+mn-ea"/>
                <a:cs typeface="+mn-cs"/>
              </a:rPr>
              <a:t>Bibite</a:t>
            </a:r>
            <a:r>
              <a:rPr lang="fr-CA" sz="1200" kern="1200" dirty="0">
                <a:solidFill>
                  <a:schemeClr val="tx1"/>
                </a:solidFill>
                <a:latin typeface="+mn-lt"/>
                <a:ea typeface="+mn-ea"/>
                <a:cs typeface="+mn-cs"/>
              </a:rPr>
              <a:t> participent également à la Coupe du Québec Espoir et ont deux épreuves (jeu d’adresse et critérium), sans toutefois être considérés au niveau du Classement de la Coupe du Québec.</a:t>
            </a:r>
          </a:p>
          <a:p>
            <a:r>
              <a:rPr lang="fr-CA" sz="1200" kern="1200" dirty="0">
                <a:solidFill>
                  <a:schemeClr val="tx1"/>
                </a:solidFill>
                <a:latin typeface="+mn-lt"/>
                <a:ea typeface="+mn-ea"/>
                <a:cs typeface="+mn-cs"/>
              </a:rPr>
              <a:t>Vous pouvez obtenir plus de détails sur la Coupe du Québec Apogée sous l'onglet événement.</a:t>
            </a:r>
          </a:p>
          <a:p>
            <a:endParaRPr lang="fr-CA" dirty="0"/>
          </a:p>
        </p:txBody>
      </p:sp>
      <p:sp>
        <p:nvSpPr>
          <p:cNvPr id="4" name="Espace réservé du numéro de diapositive 3"/>
          <p:cNvSpPr>
            <a:spLocks noGrp="1"/>
          </p:cNvSpPr>
          <p:nvPr>
            <p:ph type="sldNum" sz="quarter" idx="10"/>
          </p:nvPr>
        </p:nvSpPr>
        <p:spPr/>
        <p:txBody>
          <a:bodyPr/>
          <a:lstStyle/>
          <a:p>
            <a:fld id="{50F35572-F399-4F3F-903A-A0F4929BFA54}" type="slidenum">
              <a:rPr lang="fr-CA" smtClean="0"/>
              <a:t>12</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50F35572-F399-4F3F-903A-A0F4929BFA54}" type="slidenum">
              <a:rPr lang="fr-CA" smtClean="0"/>
              <a:t>13</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35572-F399-4F3F-903A-A0F4929BFA54}" type="slidenum">
              <a:rPr lang="fr-CA" smtClean="0"/>
              <a:t>16</a:t>
            </a:fld>
            <a:endParaRPr lang="fr-CA"/>
          </a:p>
        </p:txBody>
      </p:sp>
    </p:spTree>
    <p:extLst>
      <p:ext uri="{BB962C8B-B14F-4D97-AF65-F5344CB8AC3E}">
        <p14:creationId xmlns:p14="http://schemas.microsoft.com/office/powerpoint/2010/main" val="408889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02CDAA74-E05D-43FC-816D-0D2C1A6E7BBD}" type="datetimeFigureOut">
              <a:rPr lang="fr-CA" smtClean="0"/>
              <a:t>2022-04-10</a:t>
            </a:fld>
            <a:endParaRPr lang="fr-CA"/>
          </a:p>
        </p:txBody>
      </p:sp>
      <p:sp>
        <p:nvSpPr>
          <p:cNvPr id="17" name="Espace réservé du pied de page 16"/>
          <p:cNvSpPr>
            <a:spLocks noGrp="1"/>
          </p:cNvSpPr>
          <p:nvPr>
            <p:ph type="ftr" sz="quarter" idx="11"/>
          </p:nvPr>
        </p:nvSpPr>
        <p:spPr/>
        <p:txBody>
          <a:bodyPr/>
          <a:lstStyle/>
          <a:p>
            <a:endParaRPr lang="fr-CA"/>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EC2FC99-FFDA-4D0D-9770-2F04BBF7477E}" type="slidenum">
              <a:rPr lang="fr-CA" smtClean="0"/>
              <a:t>‹#›</a:t>
            </a:fld>
            <a:endParaRPr lang="fr-CA"/>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2CDAA74-E05D-43FC-816D-0D2C1A6E7BBD}" type="datetimeFigureOut">
              <a:rPr lang="fr-CA" smtClean="0"/>
              <a:t>2022-04-10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EC2FC99-FFDA-4D0D-9770-2F04BBF7477E}" type="slidenum">
              <a:rPr lang="fr-CA" smtClean="0"/>
              <a:t>‹#›</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AEC2FC99-FFDA-4D0D-9770-2F04BBF7477E}" type="slidenum">
              <a:rPr lang="fr-CA" smtClean="0"/>
              <a:t>‹#›</a:t>
            </a:fld>
            <a:endParaRPr lang="fr-CA"/>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2CDAA74-E05D-43FC-816D-0D2C1A6E7BBD}" type="datetimeFigureOut">
              <a:rPr lang="fr-CA" smtClean="0"/>
              <a:t>2022-04-10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2" name="Titre vertical 1"/>
          <p:cNvSpPr>
            <a:spLocks noGrp="1"/>
          </p:cNvSpPr>
          <p:nvPr>
            <p:ph type="title" orient="vert"/>
          </p:nvPr>
        </p:nvSpPr>
        <p:spPr>
          <a:xfrm>
            <a:off x="7391400" y="304801"/>
            <a:ext cx="1447800" cy="5851525"/>
          </a:xfrm>
        </p:spPr>
        <p:txBody>
          <a:bodyPr vert="eaVert"/>
          <a:lstStyle/>
          <a:p>
            <a:r>
              <a:rPr kumimoji="0" lang="fr-FR"/>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fld id="{02CDAA74-E05D-43FC-816D-0D2C1A6E7BBD}" type="datetimeFigureOut">
              <a:rPr lang="fr-CA" smtClean="0"/>
              <a:t>2022-04-10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a:xfrm>
            <a:off x="4361688" y="1026372"/>
            <a:ext cx="457200" cy="441325"/>
          </a:xfrm>
        </p:spPr>
        <p:txBody>
          <a:bodyPr/>
          <a:lstStyle/>
          <a:p>
            <a:fld id="{AEC2FC99-FFDA-4D0D-9770-2F04BBF7477E}" type="slidenum">
              <a:rPr lang="fr-CA" smtClean="0"/>
              <a:t>‹#›</a:t>
            </a:fld>
            <a:endParaRPr lang="fr-CA"/>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CA"/>
          </a:p>
        </p:txBody>
      </p:sp>
      <p:sp>
        <p:nvSpPr>
          <p:cNvPr id="4" name="Espace réservé de la date 3"/>
          <p:cNvSpPr>
            <a:spLocks noGrp="1"/>
          </p:cNvSpPr>
          <p:nvPr>
            <p:ph type="dt" sz="half" idx="10"/>
          </p:nvPr>
        </p:nvSpPr>
        <p:spPr/>
        <p:txBody>
          <a:bodyPr/>
          <a:lstStyle/>
          <a:p>
            <a:fld id="{02CDAA74-E05D-43FC-816D-0D2C1A6E7BBD}" type="datetimeFigureOut">
              <a:rPr lang="fr-CA" smtClean="0"/>
              <a:t>2022-04-10</a:t>
            </a:fld>
            <a:endParaRPr lang="fr-CA"/>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EC2FC99-FFDA-4D0D-9770-2F04BBF7477E}" type="slidenum">
              <a:rPr lang="fr-CA" smtClean="0"/>
              <a:t>‹#›</a:t>
            </a:fld>
            <a:endParaRPr lang="fr-CA"/>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02CDAA74-E05D-43FC-816D-0D2C1A6E7BBD}" type="datetimeFigureOut">
              <a:rPr lang="fr-CA" smtClean="0"/>
              <a:t>2022-04-10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EC2FC99-FFDA-4D0D-9770-2F04BBF7477E}" type="slidenum">
              <a:rPr lang="fr-CA" smtClean="0"/>
              <a:t>‹#›</a:t>
            </a:fld>
            <a:endParaRPr lang="fr-CA"/>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7" name="Espace réservé de la date 6"/>
          <p:cNvSpPr>
            <a:spLocks noGrp="1"/>
          </p:cNvSpPr>
          <p:nvPr>
            <p:ph type="dt" sz="half" idx="10"/>
          </p:nvPr>
        </p:nvSpPr>
        <p:spPr/>
        <p:txBody>
          <a:bodyPr/>
          <a:lstStyle/>
          <a:p>
            <a:fld id="{02CDAA74-E05D-43FC-816D-0D2C1A6E7BBD}" type="datetimeFigureOut">
              <a:rPr lang="fr-CA" smtClean="0"/>
              <a:t>2022-04-10</a:t>
            </a:fld>
            <a:endParaRPr lang="fr-CA"/>
          </a:p>
        </p:txBody>
      </p:sp>
      <p:sp>
        <p:nvSpPr>
          <p:cNvPr id="8" name="Espace réservé du pied de page 7"/>
          <p:cNvSpPr>
            <a:spLocks noGrp="1"/>
          </p:cNvSpPr>
          <p:nvPr>
            <p:ph type="ftr" sz="quarter" idx="11"/>
          </p:nvPr>
        </p:nvSpPr>
        <p:spPr>
          <a:xfrm>
            <a:off x="304800" y="6409944"/>
            <a:ext cx="3581400" cy="365760"/>
          </a:xfrm>
        </p:spPr>
        <p:txBody>
          <a:bodyPr/>
          <a:lstStyle/>
          <a:p>
            <a:endParaRPr lang="fr-CA"/>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AEC2FC99-FFDA-4D0D-9770-2F04BBF7477E}" type="slidenum">
              <a:rPr lang="fr-CA" smtClean="0"/>
              <a:t>‹#›</a:t>
            </a:fld>
            <a:endParaRPr lang="fr-CA"/>
          </a:p>
        </p:txBody>
      </p:sp>
      <p:sp>
        <p:nvSpPr>
          <p:cNvPr id="23" name="Titre 22"/>
          <p:cNvSpPr>
            <a:spLocks noGrp="1"/>
          </p:cNvSpPr>
          <p:nvPr>
            <p:ph type="title"/>
          </p:nvPr>
        </p:nvSpPr>
        <p:spPr/>
        <p:txBody>
          <a:bodyPr rtlCol="0" anchor="b" anchorCtr="0"/>
          <a:lstStyle/>
          <a:p>
            <a:r>
              <a:rPr kumimoji="0" lang="fr-FR"/>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02CDAA74-E05D-43FC-816D-0D2C1A6E7BBD}" type="datetimeFigureOut">
              <a:rPr lang="fr-CA" smtClean="0"/>
              <a:t>2022-04-10</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a:xfrm>
            <a:off x="4343400" y="1036020"/>
            <a:ext cx="457200" cy="441325"/>
          </a:xfrm>
        </p:spPr>
        <p:txBody>
          <a:bodyPr/>
          <a:lstStyle/>
          <a:p>
            <a:fld id="{AEC2FC99-FFDA-4D0D-9770-2F04BBF7477E}" type="slidenum">
              <a:rPr lang="fr-CA" smtClean="0"/>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02CDAA74-E05D-43FC-816D-0D2C1A6E7BBD}" type="datetimeFigureOut">
              <a:rPr lang="fr-CA" smtClean="0"/>
              <a:t>2022-04-10</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EC2FC99-FFDA-4D0D-9770-2F04BBF7477E}" type="slidenum">
              <a:rPr lang="fr-CA" smtClean="0"/>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EC2FC99-FFDA-4D0D-9770-2F04BBF7477E}" type="slidenum">
              <a:rPr lang="fr-CA" smtClean="0"/>
              <a:t>‹#›</a:t>
            </a:fld>
            <a:endParaRPr lang="fr-C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02CDAA74-E05D-43FC-816D-0D2C1A6E7BBD}" type="datetimeFigureOut">
              <a:rPr lang="fr-CA" smtClean="0"/>
              <a:t>2022-04-10</a:t>
            </a:fld>
            <a:endParaRPr lang="fr-CA"/>
          </a:p>
        </p:txBody>
      </p:sp>
      <p:sp>
        <p:nvSpPr>
          <p:cNvPr id="6" name="Espace réservé du pied de page 5"/>
          <p:cNvSpPr>
            <a:spLocks noGrp="1"/>
          </p:cNvSpPr>
          <p:nvPr>
            <p:ph type="ftr" sz="quarter" idx="11"/>
          </p:nvPr>
        </p:nvSpPr>
        <p:spPr>
          <a:xfrm>
            <a:off x="301752" y="6410848"/>
            <a:ext cx="3383280" cy="365760"/>
          </a:xfrm>
        </p:spPr>
        <p:txBody>
          <a:bodyPr/>
          <a:lstStyle/>
          <a:p>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AEC2FC99-FFDA-4D0D-9770-2F04BBF7477E}" type="slidenum">
              <a:rPr lang="fr-CA" smtClean="0"/>
              <a:t>‹#›</a:t>
            </a:fld>
            <a:endParaRPr lang="fr-CA"/>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02CDAA74-E05D-43FC-816D-0D2C1A6E7BBD}" type="datetimeFigureOut">
              <a:rPr lang="fr-CA" smtClean="0"/>
              <a:t>2022-04-10</a:t>
            </a:fld>
            <a:endParaRPr lang="fr-CA"/>
          </a:p>
        </p:txBody>
      </p:sp>
      <p:sp>
        <p:nvSpPr>
          <p:cNvPr id="6" name="Espace réservé du pied de page 5"/>
          <p:cNvSpPr>
            <a:spLocks noGrp="1"/>
          </p:cNvSpPr>
          <p:nvPr>
            <p:ph type="ftr" sz="quarter" idx="11"/>
          </p:nvPr>
        </p:nvSpPr>
        <p:spPr>
          <a:xfrm>
            <a:off x="301752" y="6410848"/>
            <a:ext cx="3584448" cy="365760"/>
          </a:xfrm>
        </p:spPr>
        <p:txBody>
          <a:bodyPr/>
          <a:lstStyle/>
          <a:p>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2CDAA74-E05D-43FC-816D-0D2C1A6E7BBD}" type="datetimeFigureOut">
              <a:rPr lang="fr-CA" smtClean="0"/>
              <a:t>2022-04-10</a:t>
            </a:fld>
            <a:endParaRPr lang="fr-CA"/>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C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EC2FC99-FFDA-4D0D-9770-2F04BBF7477E}" type="slidenum">
              <a:rPr lang="fr-CA" smtClean="0"/>
              <a:t>‹#›</a:t>
            </a:fld>
            <a:endParaRPr lang="fr-CA"/>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uissesor.ca/wp-content/uploads/2020/02/Cuisses-or-Fiche-urgence-202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uissesor.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acebook.com/cuisseso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2819400"/>
            <a:ext cx="6400800" cy="2913856"/>
          </a:xfrm>
        </p:spPr>
        <p:txBody>
          <a:bodyPr>
            <a:normAutofit/>
          </a:bodyPr>
          <a:lstStyle/>
          <a:p>
            <a:r>
              <a:rPr lang="fr-CA" sz="4000" dirty="0"/>
              <a:t>Saison 2022</a:t>
            </a:r>
          </a:p>
          <a:p>
            <a:endParaRPr lang="fr-CA" sz="4000" dirty="0"/>
          </a:p>
          <a:p>
            <a:r>
              <a:rPr lang="fr-CA" sz="4000" dirty="0"/>
              <a:t>Soirée d’information</a:t>
            </a:r>
          </a:p>
        </p:txBody>
      </p:sp>
      <p:pic>
        <p:nvPicPr>
          <p:cNvPr id="146434" name="Picture 2" descr="http://cuissesor.ca/wp-content/uploads/2014/12/header4.jpg"/>
          <p:cNvPicPr>
            <a:picLocks noChangeAspect="1" noChangeArrowheads="1"/>
          </p:cNvPicPr>
          <p:nvPr/>
        </p:nvPicPr>
        <p:blipFill>
          <a:blip r:embed="rId2" cstate="print"/>
          <a:srcRect r="76179" b="1804"/>
          <a:stretch>
            <a:fillRect/>
          </a:stretch>
        </p:blipFill>
        <p:spPr bwMode="auto">
          <a:xfrm>
            <a:off x="3131840" y="332656"/>
            <a:ext cx="2904257" cy="16368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Groupes et niveaux</a:t>
            </a:r>
          </a:p>
        </p:txBody>
      </p:sp>
      <p:sp>
        <p:nvSpPr>
          <p:cNvPr id="3" name="Espace réservé du contenu 2"/>
          <p:cNvSpPr>
            <a:spLocks noGrp="1"/>
          </p:cNvSpPr>
          <p:nvPr>
            <p:ph sz="quarter" idx="1"/>
          </p:nvPr>
        </p:nvSpPr>
        <p:spPr/>
        <p:txBody>
          <a:bodyPr>
            <a:normAutofit fontScale="92500" lnSpcReduction="10000"/>
          </a:bodyPr>
          <a:lstStyle/>
          <a:p>
            <a:r>
              <a:rPr lang="fr-CA" dirty="0"/>
              <a:t>U9 (2014-2017)</a:t>
            </a:r>
          </a:p>
          <a:p>
            <a:r>
              <a:rPr lang="fr-CA" dirty="0"/>
              <a:t>U11 (2012-2013)</a:t>
            </a:r>
          </a:p>
          <a:p>
            <a:r>
              <a:rPr lang="fr-CA" dirty="0"/>
              <a:t>U13 (2010-2011)</a:t>
            </a:r>
          </a:p>
          <a:p>
            <a:r>
              <a:rPr lang="fr-CA" dirty="0"/>
              <a:t>U15 – U17 (2006 – 2009)</a:t>
            </a:r>
          </a:p>
          <a:p>
            <a:endParaRPr lang="fr-CA" dirty="0"/>
          </a:p>
          <a:p>
            <a:r>
              <a:rPr lang="fr-CA" dirty="0"/>
              <a:t>Formation des groupes selon l’âge, les habiletés et les  capacités</a:t>
            </a:r>
          </a:p>
          <a:p>
            <a:r>
              <a:rPr lang="fr-CA" dirty="0"/>
              <a:t>Programme d’un entrainement</a:t>
            </a:r>
          </a:p>
          <a:p>
            <a:r>
              <a:rPr lang="fr-CA" dirty="0"/>
              <a:t>Technique de base</a:t>
            </a:r>
          </a:p>
          <a:p>
            <a:endParaRPr lang="fr-CA" dirty="0"/>
          </a:p>
          <a:p>
            <a:r>
              <a:rPr lang="fr-CA" dirty="0"/>
              <a:t>Importance des parents accompagnateurs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Compétitions</a:t>
            </a:r>
            <a:r>
              <a:rPr lang="en-US" dirty="0"/>
              <a:t> </a:t>
            </a:r>
            <a:r>
              <a:rPr lang="en-US" dirty="0" err="1"/>
              <a:t>régionales</a:t>
            </a:r>
            <a:endParaRPr lang="fr-CA" dirty="0"/>
          </a:p>
        </p:txBody>
      </p:sp>
      <p:sp>
        <p:nvSpPr>
          <p:cNvPr id="3" name="Espace réservé du contenu 2"/>
          <p:cNvSpPr>
            <a:spLocks noGrp="1"/>
          </p:cNvSpPr>
          <p:nvPr>
            <p:ph sz="quarter" idx="1"/>
          </p:nvPr>
        </p:nvSpPr>
        <p:spPr/>
        <p:txBody>
          <a:bodyPr>
            <a:normAutofit/>
          </a:bodyPr>
          <a:lstStyle/>
          <a:p>
            <a:r>
              <a:rPr lang="fr-CA" dirty="0"/>
              <a:t>3 types de compétitions:</a:t>
            </a:r>
          </a:p>
          <a:p>
            <a:pPr lvl="1"/>
            <a:r>
              <a:rPr lang="fr-CA" dirty="0"/>
              <a:t>Critérium (U9 à U17)</a:t>
            </a:r>
          </a:p>
          <a:p>
            <a:pPr lvl="1"/>
            <a:r>
              <a:rPr lang="fr-CA" dirty="0"/>
              <a:t>Contre-la-montre (U13 à U17)</a:t>
            </a:r>
          </a:p>
          <a:p>
            <a:pPr lvl="1"/>
            <a:r>
              <a:rPr lang="fr-CA" dirty="0"/>
              <a:t>Jeux d’habiletés (U9 à U13)</a:t>
            </a:r>
          </a:p>
          <a:p>
            <a:r>
              <a:rPr lang="fr-CA" dirty="0"/>
              <a:t>Sécurité à 100%</a:t>
            </a:r>
          </a:p>
          <a:p>
            <a:r>
              <a:rPr lang="fr-CA" dirty="0"/>
              <a:t>Détails des endroits et heures de départ sur le site</a:t>
            </a:r>
          </a:p>
          <a:p>
            <a:r>
              <a:rPr lang="fr-CA" dirty="0"/>
              <a:t>Déroulement d’une course</a:t>
            </a:r>
          </a:p>
          <a:p>
            <a:r>
              <a:rPr lang="fr-CA" dirty="0"/>
              <a:t>Volontaires demandés – pour la réussite d’une épreuve amusante pour les jeunes (sécurité, premiers soins, aide aux commissaires, nettoyage, photos)</a:t>
            </a:r>
          </a:p>
          <a:p>
            <a:endParaRPr lang="fr-CA" dirty="0"/>
          </a:p>
          <a:p>
            <a:endParaRPr lang="fr-CA" dirty="0"/>
          </a:p>
          <a:p>
            <a:endParaRPr lang="fr-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dirty="0"/>
              <a:t>Compétitions Coupe Québec </a:t>
            </a:r>
          </a:p>
        </p:txBody>
      </p:sp>
      <p:sp>
        <p:nvSpPr>
          <p:cNvPr id="3" name="Espace réservé du contenu 2"/>
          <p:cNvSpPr>
            <a:spLocks noGrp="1"/>
          </p:cNvSpPr>
          <p:nvPr>
            <p:ph sz="quarter" idx="1"/>
          </p:nvPr>
        </p:nvSpPr>
        <p:spPr/>
        <p:txBody>
          <a:bodyPr/>
          <a:lstStyle/>
          <a:p>
            <a:endParaRPr lang="fr-CA" dirty="0"/>
          </a:p>
          <a:p>
            <a:r>
              <a:rPr lang="fr-CA" dirty="0"/>
              <a:t>Coupe du Québec est constituée de 5 courses par étapes: Laval, Gatineau, Alma, Abitibi, Boucherville</a:t>
            </a:r>
          </a:p>
          <a:p>
            <a:r>
              <a:rPr lang="fr-CA" dirty="0"/>
              <a:t>Chaque étape comporte 3 épreuves (différences selon les groupes d’âge</a:t>
            </a:r>
          </a:p>
          <a:p>
            <a:r>
              <a:rPr lang="fr-CA" dirty="0"/>
              <a:t>Finale Cote de Beaupré</a:t>
            </a:r>
          </a:p>
          <a:p>
            <a:r>
              <a:rPr lang="fr-CA" dirty="0"/>
              <a:t>Déroulement</a:t>
            </a:r>
          </a:p>
          <a:p>
            <a:r>
              <a:rPr lang="fr-CA" dirty="0"/>
              <a:t>Encadrement des cyclistes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Équipements</a:t>
            </a:r>
          </a:p>
        </p:txBody>
      </p:sp>
      <p:sp>
        <p:nvSpPr>
          <p:cNvPr id="3" name="Espace réservé du contenu 2"/>
          <p:cNvSpPr>
            <a:spLocks noGrp="1"/>
          </p:cNvSpPr>
          <p:nvPr>
            <p:ph sz="quarter" idx="1"/>
          </p:nvPr>
        </p:nvSpPr>
        <p:spPr>
          <a:xfrm>
            <a:off x="301752" y="1527048"/>
            <a:ext cx="8503920" cy="4998296"/>
          </a:xfrm>
        </p:spPr>
        <p:txBody>
          <a:bodyPr>
            <a:normAutofit fontScale="92500" lnSpcReduction="10000"/>
          </a:bodyPr>
          <a:lstStyle/>
          <a:p>
            <a:r>
              <a:rPr lang="fr-CA" dirty="0"/>
              <a:t>Obligatoires:</a:t>
            </a:r>
          </a:p>
          <a:p>
            <a:pPr lvl="1"/>
            <a:r>
              <a:rPr lang="fr-CA" dirty="0"/>
              <a:t>Casque de vélo </a:t>
            </a:r>
          </a:p>
          <a:p>
            <a:pPr lvl="1"/>
            <a:r>
              <a:rPr lang="fr-CA" dirty="0"/>
              <a:t>Gants de vélo</a:t>
            </a:r>
          </a:p>
          <a:p>
            <a:pPr lvl="1"/>
            <a:r>
              <a:rPr lang="fr-CA" dirty="0"/>
              <a:t>Bouteille d’eau – attention aux boissons énergétiques</a:t>
            </a:r>
          </a:p>
          <a:p>
            <a:pPr lvl="1"/>
            <a:r>
              <a:rPr lang="fr-CA" dirty="0"/>
              <a:t>Masque </a:t>
            </a:r>
          </a:p>
          <a:p>
            <a:pPr lvl="1"/>
            <a:r>
              <a:rPr lang="fr-CA" dirty="0"/>
              <a:t>Sac de type </a:t>
            </a:r>
            <a:r>
              <a:rPr lang="fr-CA" dirty="0" err="1"/>
              <a:t>Ziploc</a:t>
            </a:r>
            <a:r>
              <a:rPr lang="fr-CA" dirty="0"/>
              <a:t> contenant (gant latex et bouteille de gel à base d’alcool (type </a:t>
            </a:r>
            <a:r>
              <a:rPr lang="fr-CA" dirty="0" err="1"/>
              <a:t>Purell</a:t>
            </a:r>
            <a:r>
              <a:rPr lang="fr-CA" dirty="0"/>
              <a:t>) et la feuille des informations en cas d’urgence (</a:t>
            </a:r>
            <a:r>
              <a:rPr lang="fr-CA" u="sng" dirty="0">
                <a:hlinkClick r:id="rId3"/>
              </a:rPr>
              <a:t>http://cuissesor.ca/wp-content/uploads/2020/02/Cuisses-or-Fiche-urgence-2020.pdf</a:t>
            </a:r>
            <a:r>
              <a:rPr lang="fr-CA" dirty="0"/>
              <a:t> )</a:t>
            </a:r>
          </a:p>
          <a:p>
            <a:r>
              <a:rPr lang="fr-CA" dirty="0"/>
              <a:t>Suggérés:</a:t>
            </a:r>
          </a:p>
          <a:p>
            <a:pPr lvl="1"/>
            <a:r>
              <a:rPr lang="fr-CA" dirty="0"/>
              <a:t>Vêtements appropriés (idéalement ceux du club)</a:t>
            </a:r>
          </a:p>
          <a:p>
            <a:pPr lvl="1"/>
            <a:r>
              <a:rPr lang="fr-CA" dirty="0"/>
              <a:t>Pédales à clip </a:t>
            </a:r>
          </a:p>
          <a:p>
            <a:r>
              <a:rPr lang="fr-CA" dirty="0"/>
              <a:t>Vélo pour la compétition</a:t>
            </a:r>
          </a:p>
          <a:p>
            <a:pPr lvl="1"/>
            <a:r>
              <a:rPr lang="fr-CA" dirty="0"/>
              <a:t>Ratio  - </a:t>
            </a:r>
            <a:r>
              <a:rPr lang="fr-CA" dirty="0" err="1"/>
              <a:t>gears</a:t>
            </a:r>
            <a:endParaRPr lang="fr-CA" dirty="0"/>
          </a:p>
          <a:p>
            <a:endParaRPr lang="fr-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124A-01F2-294B-8468-F9CFE3FE4C21}"/>
              </a:ext>
            </a:extLst>
          </p:cNvPr>
          <p:cNvSpPr>
            <a:spLocks noGrp="1"/>
          </p:cNvSpPr>
          <p:nvPr>
            <p:ph type="title"/>
          </p:nvPr>
        </p:nvSpPr>
        <p:spPr/>
        <p:txBody>
          <a:bodyPr/>
          <a:lstStyle/>
          <a:p>
            <a:r>
              <a:rPr lang="en-US" dirty="0" err="1"/>
              <a:t>Consignes</a:t>
            </a:r>
            <a:r>
              <a:rPr lang="en-US" dirty="0"/>
              <a:t> </a:t>
            </a:r>
            <a:r>
              <a:rPr lang="en-US" dirty="0" err="1"/>
              <a:t>sanitaires</a:t>
            </a:r>
            <a:endParaRPr lang="en-US" dirty="0"/>
          </a:p>
        </p:txBody>
      </p:sp>
      <p:sp>
        <p:nvSpPr>
          <p:cNvPr id="3" name="Content Placeholder 2">
            <a:extLst>
              <a:ext uri="{FF2B5EF4-FFF2-40B4-BE49-F238E27FC236}">
                <a16:creationId xmlns:a16="http://schemas.microsoft.com/office/drawing/2014/main" id="{B1E55C60-2EAD-9349-BF3A-0A2630634F56}"/>
              </a:ext>
            </a:extLst>
          </p:cNvPr>
          <p:cNvSpPr>
            <a:spLocks noGrp="1"/>
          </p:cNvSpPr>
          <p:nvPr>
            <p:ph sz="quarter" idx="1"/>
          </p:nvPr>
        </p:nvSpPr>
        <p:spPr/>
        <p:txBody>
          <a:bodyPr>
            <a:normAutofit fontScale="55000" lnSpcReduction="20000"/>
          </a:bodyPr>
          <a:lstStyle/>
          <a:p>
            <a:pPr lvl="0"/>
            <a:r>
              <a:rPr lang="fr-CA" dirty="0"/>
              <a:t>On demande aux parents et aux athlètes d’</a:t>
            </a:r>
            <a:r>
              <a:rPr lang="fr-CA" dirty="0" err="1"/>
              <a:t>auto-évaluer</a:t>
            </a:r>
            <a:r>
              <a:rPr lang="fr-CA" dirty="0"/>
              <a:t> leur état de santé avant de se déplacer sur le lieu de pratique. Si vous avez des symptômes de la COVID-19*, de la grippe ou du rhume, ne pas vous rendre sur place et consulter les services santé. Informer le club rapidement. </a:t>
            </a:r>
            <a:endParaRPr lang="en-CA" dirty="0"/>
          </a:p>
          <a:p>
            <a:pPr lvl="0"/>
            <a:r>
              <a:rPr lang="fr-CA" dirty="0"/>
              <a:t>Les athlètes devront appliquer les mesures de distanciation physique en vigueur (2 mètres).  Aucun rassemblement.  On se doit de respecter la distanciation physique pour la sécurité de tous. </a:t>
            </a:r>
            <a:endParaRPr lang="en-CA" dirty="0"/>
          </a:p>
          <a:p>
            <a:pPr lvl="0"/>
            <a:r>
              <a:rPr lang="fr-CA" dirty="0"/>
              <a:t>Les athlètes-cyclistes devront s’organiser pour être en autosuffisance pour la période d’entraînement (pas de prêt de matériel, gourde d’eau personnelle ou autre). </a:t>
            </a:r>
            <a:endParaRPr lang="en-CA" dirty="0"/>
          </a:p>
          <a:p>
            <a:pPr lvl="0"/>
            <a:r>
              <a:rPr lang="fr-CA" dirty="0"/>
              <a:t>Chaque athlète devra avoir dans son sac de selle une paire de gants en latex ainsi qu'une bouteille de gel à base d’alcool (type </a:t>
            </a:r>
            <a:r>
              <a:rPr lang="fr-CA" dirty="0" err="1"/>
              <a:t>Purell</a:t>
            </a:r>
            <a:r>
              <a:rPr lang="fr-CA" dirty="0"/>
              <a:t>).</a:t>
            </a:r>
            <a:endParaRPr lang="en-CA" dirty="0"/>
          </a:p>
          <a:p>
            <a:pPr lvl="0"/>
            <a:r>
              <a:rPr lang="fr-CA" dirty="0"/>
              <a:t>Les points de ralliement de chaque groupe seront bien identifiés et éloignés les uns des autres (stationnements différents). Les rassemblements, lors des explications, se feront en demi-cercle afin de favoriser la distanciation physique et le respect de deux mètres entre chacun.</a:t>
            </a:r>
            <a:endParaRPr lang="en-CA" dirty="0"/>
          </a:p>
          <a:p>
            <a:pPr lvl="0"/>
            <a:r>
              <a:rPr lang="fr-CA" dirty="0"/>
              <a:t>Un maximum de 8 athlètes par groupe-encadreur. Les pelotons devront rouler en file indienne en respectant la distanciation physique en vigueur (2 mètres).</a:t>
            </a:r>
            <a:endParaRPr lang="en-CA" dirty="0"/>
          </a:p>
          <a:p>
            <a:pPr marL="0" lvl="0" indent="0">
              <a:buNone/>
            </a:pPr>
            <a:r>
              <a:rPr lang="fr-CA" i="1" dirty="0"/>
              <a:t>Symptômes de la COVID-19 sont : fièvre, apparition ou aggravation d’une toux, difficultés respiratoires ou perte soudaine de l’odorat sans congestion nasale, avec ou sans perte de goût.  </a:t>
            </a:r>
            <a:endParaRPr lang="en-CA" dirty="0"/>
          </a:p>
          <a:p>
            <a:pPr marL="0" lvl="0" indent="0">
              <a:buNone/>
            </a:pPr>
            <a:r>
              <a:rPr lang="fr-CA" i="1" dirty="0"/>
              <a:t>D’autres symptômes peuvent aussi apparaître comme un mal de gorge, un mal de tête, de la douleur musculaire, une fatigue intense, une perte importante de l’appétit et de la diarrhée. Les symptômes peuvent être légers ou plus sévères comme ceux associés à la pneumonie.</a:t>
            </a:r>
            <a:endParaRPr lang="en-CA" dirty="0"/>
          </a:p>
          <a:p>
            <a:endParaRPr lang="en-US" dirty="0"/>
          </a:p>
        </p:txBody>
      </p:sp>
    </p:spTree>
    <p:extLst>
      <p:ext uri="{BB962C8B-B14F-4D97-AF65-F5344CB8AC3E}">
        <p14:creationId xmlns:p14="http://schemas.microsoft.com/office/powerpoint/2010/main" val="724092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Nutrition</a:t>
            </a:r>
          </a:p>
        </p:txBody>
      </p:sp>
      <p:sp>
        <p:nvSpPr>
          <p:cNvPr id="3" name="Espace réservé du contenu 2"/>
          <p:cNvSpPr>
            <a:spLocks noGrp="1"/>
          </p:cNvSpPr>
          <p:nvPr>
            <p:ph sz="quarter" idx="1"/>
          </p:nvPr>
        </p:nvSpPr>
        <p:spPr/>
        <p:txBody>
          <a:bodyPr/>
          <a:lstStyle/>
          <a:p>
            <a:endParaRPr lang="fr-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a:t>
            </a:r>
          </a:p>
        </p:txBody>
      </p:sp>
      <p:sp>
        <p:nvSpPr>
          <p:cNvPr id="3" name="Content Placeholder 2"/>
          <p:cNvSpPr>
            <a:spLocks noGrp="1"/>
          </p:cNvSpPr>
          <p:nvPr>
            <p:ph sz="quarter" idx="1"/>
          </p:nvPr>
        </p:nvSpPr>
        <p:spPr/>
        <p:txBody>
          <a:bodyPr/>
          <a:lstStyle/>
          <a:p>
            <a:r>
              <a:rPr lang="en-US" dirty="0" err="1"/>
              <a:t>Programme</a:t>
            </a:r>
            <a:r>
              <a:rPr lang="en-US" dirty="0"/>
              <a:t> </a:t>
            </a:r>
            <a:r>
              <a:rPr lang="en-US" dirty="0" err="1"/>
              <a:t>ciblant</a:t>
            </a:r>
            <a:r>
              <a:rPr lang="en-US" dirty="0"/>
              <a:t> les </a:t>
            </a:r>
            <a:r>
              <a:rPr lang="en-US" dirty="0" err="1"/>
              <a:t>athlètes</a:t>
            </a:r>
            <a:r>
              <a:rPr lang="en-US" dirty="0"/>
              <a:t> </a:t>
            </a:r>
            <a:r>
              <a:rPr lang="en-US" dirty="0" err="1"/>
              <a:t>voulant</a:t>
            </a:r>
            <a:r>
              <a:rPr lang="en-US" dirty="0"/>
              <a:t> augmenter </a:t>
            </a:r>
            <a:r>
              <a:rPr lang="en-US" dirty="0" err="1"/>
              <a:t>leur</a:t>
            </a:r>
            <a:r>
              <a:rPr lang="en-US" dirty="0"/>
              <a:t> performance </a:t>
            </a:r>
            <a:r>
              <a:rPr lang="en-US" dirty="0" err="1"/>
              <a:t>ainsi</a:t>
            </a:r>
            <a:r>
              <a:rPr lang="en-US" dirty="0"/>
              <a:t> </a:t>
            </a:r>
            <a:r>
              <a:rPr lang="en-US" dirty="0" err="1"/>
              <a:t>qu’une</a:t>
            </a:r>
            <a:r>
              <a:rPr lang="en-US" dirty="0"/>
              <a:t> participation au Jeux du Québec </a:t>
            </a:r>
            <a:r>
              <a:rPr lang="en-US" dirty="0" err="1"/>
              <a:t>en</a:t>
            </a:r>
            <a:r>
              <a:rPr lang="en-US" dirty="0"/>
              <a:t> 2022.</a:t>
            </a:r>
          </a:p>
          <a:p>
            <a:r>
              <a:rPr lang="en-US" dirty="0"/>
              <a:t>5-6 </a:t>
            </a:r>
            <a:r>
              <a:rPr lang="en-US" dirty="0" err="1"/>
              <a:t>entraînements</a:t>
            </a:r>
            <a:r>
              <a:rPr lang="en-US" dirty="0"/>
              <a:t> par </a:t>
            </a:r>
            <a:r>
              <a:rPr lang="en-US" dirty="0" err="1"/>
              <a:t>semaine</a:t>
            </a:r>
            <a:r>
              <a:rPr lang="en-US" dirty="0"/>
              <a:t> (</a:t>
            </a:r>
            <a:r>
              <a:rPr lang="en-US" dirty="0" err="1"/>
              <a:t>incluant</a:t>
            </a:r>
            <a:r>
              <a:rPr lang="en-US" dirty="0"/>
              <a:t> </a:t>
            </a:r>
            <a:r>
              <a:rPr lang="en-US" dirty="0" err="1"/>
              <a:t>ceux</a:t>
            </a:r>
            <a:r>
              <a:rPr lang="en-US" dirty="0"/>
              <a:t> du </a:t>
            </a:r>
            <a:r>
              <a:rPr lang="en-US" dirty="0" err="1"/>
              <a:t>lundi</a:t>
            </a:r>
            <a:r>
              <a:rPr lang="en-US" dirty="0"/>
              <a:t> et </a:t>
            </a:r>
            <a:r>
              <a:rPr lang="en-US" dirty="0" err="1"/>
              <a:t>mercredi</a:t>
            </a:r>
            <a:r>
              <a:rPr lang="en-US" dirty="0"/>
              <a:t> </a:t>
            </a:r>
            <a:r>
              <a:rPr lang="en-US" dirty="0" err="1"/>
              <a:t>ou</a:t>
            </a:r>
            <a:r>
              <a:rPr lang="en-US" dirty="0"/>
              <a:t> </a:t>
            </a:r>
            <a:r>
              <a:rPr lang="en-US" dirty="0" err="1"/>
              <a:t>jeudi</a:t>
            </a:r>
            <a:r>
              <a:rPr lang="en-US" dirty="0"/>
              <a:t> )</a:t>
            </a:r>
          </a:p>
          <a:p>
            <a:pPr lvl="2"/>
            <a:r>
              <a:rPr lang="en-US" dirty="0"/>
              <a:t>CLM (Ottawa Bicycle Club)</a:t>
            </a:r>
          </a:p>
          <a:p>
            <a:pPr lvl="2"/>
            <a:r>
              <a:rPr lang="en-US" dirty="0" err="1"/>
              <a:t>Entraînements</a:t>
            </a:r>
            <a:r>
              <a:rPr lang="en-US" dirty="0"/>
              <a:t> </a:t>
            </a:r>
            <a:r>
              <a:rPr lang="en-US" dirty="0" err="1"/>
              <a:t>samedi</a:t>
            </a:r>
            <a:r>
              <a:rPr lang="en-US" dirty="0"/>
              <a:t> et </a:t>
            </a:r>
            <a:r>
              <a:rPr lang="en-US" dirty="0" err="1"/>
              <a:t>dimanche</a:t>
            </a:r>
            <a:r>
              <a:rPr lang="en-US" dirty="0"/>
              <a:t> </a:t>
            </a:r>
          </a:p>
          <a:p>
            <a:pPr lvl="2"/>
            <a:r>
              <a:rPr lang="en-US" dirty="0" err="1"/>
              <a:t>Entraînements</a:t>
            </a:r>
            <a:r>
              <a:rPr lang="en-US" dirty="0"/>
              <a:t> de </a:t>
            </a:r>
            <a:r>
              <a:rPr lang="en-US" dirty="0" err="1"/>
              <a:t>semaine</a:t>
            </a:r>
            <a:r>
              <a:rPr lang="en-US" dirty="0"/>
              <a:t> après la fin des classes </a:t>
            </a:r>
            <a:r>
              <a:rPr lang="en-US" dirty="0" err="1"/>
              <a:t>en</a:t>
            </a:r>
            <a:r>
              <a:rPr lang="en-US" dirty="0"/>
              <a:t> </a:t>
            </a:r>
            <a:r>
              <a:rPr lang="en-US" dirty="0" err="1"/>
              <a:t>juin</a:t>
            </a:r>
            <a:endParaRPr lang="en-US" dirty="0"/>
          </a:p>
        </p:txBody>
      </p:sp>
    </p:spTree>
    <p:extLst>
      <p:ext uri="{BB962C8B-B14F-4D97-AF65-F5344CB8AC3E}">
        <p14:creationId xmlns:p14="http://schemas.microsoft.com/office/powerpoint/2010/main" val="684614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Questions</a:t>
            </a:r>
          </a:p>
        </p:txBody>
      </p:sp>
      <p:sp>
        <p:nvSpPr>
          <p:cNvPr id="3" name="Espace réservé du contenu 2"/>
          <p:cNvSpPr>
            <a:spLocks noGrp="1"/>
          </p:cNvSpPr>
          <p:nvPr>
            <p:ph sz="quarter" idx="1"/>
          </p:nvPr>
        </p:nvSpPr>
        <p:spPr/>
        <p:txBody>
          <a:bodyPr/>
          <a:lstStyle/>
          <a:p>
            <a:pPr>
              <a:buNone/>
            </a:pPr>
            <a:r>
              <a:rPr lang="fr-CA" dirty="0"/>
              <a:t>Implication des parents dans le club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 de </a:t>
            </a:r>
            <a:r>
              <a:rPr lang="en-US" dirty="0" err="1"/>
              <a:t>bienvenue</a:t>
            </a:r>
            <a:endParaRPr lang="en-US" dirty="0"/>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147408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en-US" dirty="0" err="1"/>
              <a:t>Présentation</a:t>
            </a:r>
            <a:r>
              <a:rPr lang="en-US" dirty="0"/>
              <a:t> du </a:t>
            </a:r>
            <a:r>
              <a:rPr lang="en-US" dirty="0" err="1"/>
              <a:t>conseil</a:t>
            </a:r>
            <a:r>
              <a:rPr lang="en-US" dirty="0"/>
              <a:t> </a:t>
            </a:r>
            <a:r>
              <a:rPr lang="en-US" dirty="0" err="1"/>
              <a:t>d’administration</a:t>
            </a:r>
            <a:endParaRPr lang="fr-CA" dirty="0"/>
          </a:p>
        </p:txBody>
      </p:sp>
      <p:sp>
        <p:nvSpPr>
          <p:cNvPr id="3" name="Espace réservé du contenu 2"/>
          <p:cNvSpPr>
            <a:spLocks noGrp="1"/>
          </p:cNvSpPr>
          <p:nvPr>
            <p:ph sz="quarter" idx="1"/>
          </p:nvPr>
        </p:nvSpPr>
        <p:spPr/>
        <p:txBody>
          <a:bodyPr/>
          <a:lstStyle/>
          <a:p>
            <a:pPr fontAlgn="base"/>
            <a:endParaRPr lang="fr-CA" dirty="0"/>
          </a:p>
          <a:p>
            <a:pPr fontAlgn="base"/>
            <a:r>
              <a:rPr lang="fr-CA" dirty="0"/>
              <a:t>Sylvain Blais – Président</a:t>
            </a:r>
          </a:p>
          <a:p>
            <a:pPr fontAlgn="base"/>
            <a:r>
              <a:rPr lang="fr-CA" dirty="0" err="1"/>
              <a:t>Emilie</a:t>
            </a:r>
            <a:r>
              <a:rPr lang="fr-CA" dirty="0"/>
              <a:t> L’Heureux – Trésorière</a:t>
            </a:r>
          </a:p>
          <a:p>
            <a:pPr fontAlgn="base"/>
            <a:r>
              <a:rPr lang="en-CA" dirty="0"/>
              <a:t>Sylvain </a:t>
            </a:r>
            <a:r>
              <a:rPr lang="en-CA" dirty="0" err="1"/>
              <a:t>Dault-Lagacé</a:t>
            </a:r>
            <a:r>
              <a:rPr lang="en-CA" dirty="0"/>
              <a:t> – </a:t>
            </a:r>
            <a:r>
              <a:rPr lang="en-CA" dirty="0" err="1"/>
              <a:t>Administrateur</a:t>
            </a:r>
            <a:endParaRPr lang="en-CA" dirty="0"/>
          </a:p>
          <a:p>
            <a:pPr fontAlgn="base"/>
            <a:r>
              <a:rPr lang="en-CA" dirty="0"/>
              <a:t>Louis-Philip Arsenault – </a:t>
            </a:r>
            <a:r>
              <a:rPr lang="en-CA" dirty="0" err="1"/>
              <a:t>Administrateur</a:t>
            </a:r>
            <a:endParaRPr lang="en-CA" dirty="0"/>
          </a:p>
          <a:p>
            <a:pPr fontAlgn="base"/>
            <a:r>
              <a:rPr lang="en-CA" dirty="0" err="1"/>
              <a:t>Véronique</a:t>
            </a:r>
            <a:r>
              <a:rPr lang="en-CA" dirty="0"/>
              <a:t> Tardif – </a:t>
            </a:r>
            <a:r>
              <a:rPr lang="en-CA" dirty="0" err="1"/>
              <a:t>Administratrice</a:t>
            </a:r>
            <a:endParaRPr lang="en-CA" dirty="0"/>
          </a:p>
          <a:p>
            <a:pPr fontAlgn="base"/>
            <a:r>
              <a:rPr lang="en-CA" dirty="0"/>
              <a:t>Joanne Ayotte – </a:t>
            </a:r>
            <a:r>
              <a:rPr lang="en-CA" dirty="0" err="1"/>
              <a:t>Administratrice</a:t>
            </a:r>
            <a:endParaRPr lang="en-CA" dirty="0"/>
          </a:p>
          <a:p>
            <a:pPr marL="0" indent="0" fontAlgn="base">
              <a:buNone/>
            </a:pPr>
            <a:endParaRPr lang="fr-CA" dirty="0"/>
          </a:p>
          <a:p>
            <a:endParaRPr lang="fr-CA" dirty="0"/>
          </a:p>
        </p:txBody>
      </p:sp>
    </p:spTree>
    <p:extLst>
      <p:ext uri="{BB962C8B-B14F-4D97-AF65-F5344CB8AC3E}">
        <p14:creationId xmlns:p14="http://schemas.microsoft.com/office/powerpoint/2010/main" val="166550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en-US" dirty="0" err="1"/>
              <a:t>Présentation</a:t>
            </a:r>
            <a:r>
              <a:rPr lang="en-US" dirty="0"/>
              <a:t> des </a:t>
            </a:r>
            <a:r>
              <a:rPr lang="en-US" dirty="0" err="1"/>
              <a:t>entraîneurs</a:t>
            </a:r>
            <a:endParaRPr lang="fr-CA" dirty="0"/>
          </a:p>
        </p:txBody>
      </p:sp>
      <p:sp>
        <p:nvSpPr>
          <p:cNvPr id="3" name="Espace réservé du contenu 2"/>
          <p:cNvSpPr>
            <a:spLocks noGrp="1"/>
          </p:cNvSpPr>
          <p:nvPr>
            <p:ph sz="quarter" idx="1"/>
          </p:nvPr>
        </p:nvSpPr>
        <p:spPr/>
        <p:txBody>
          <a:bodyPr>
            <a:normAutofit/>
          </a:bodyPr>
          <a:lstStyle/>
          <a:p>
            <a:pPr fontAlgn="base"/>
            <a:r>
              <a:rPr lang="fr-CA" dirty="0"/>
              <a:t>Entraineur-chef:</a:t>
            </a:r>
          </a:p>
          <a:p>
            <a:pPr lvl="2" fontAlgn="base"/>
            <a:r>
              <a:rPr lang="fr-CA" dirty="0"/>
              <a:t>Sylvain Blais</a:t>
            </a:r>
          </a:p>
          <a:p>
            <a:pPr fontAlgn="base"/>
            <a:r>
              <a:rPr lang="fr-CA" dirty="0"/>
              <a:t>Minime </a:t>
            </a:r>
            <a:r>
              <a:rPr lang="mr-IN" dirty="0"/>
              <a:t>–</a:t>
            </a:r>
            <a:r>
              <a:rPr lang="fr-CA" dirty="0"/>
              <a:t> Cadet: </a:t>
            </a:r>
          </a:p>
          <a:p>
            <a:pPr lvl="2" fontAlgn="base"/>
            <a:r>
              <a:rPr lang="fr-CA" dirty="0"/>
              <a:t>Sylvain Blais et Nicolas Girard</a:t>
            </a:r>
          </a:p>
          <a:p>
            <a:pPr fontAlgn="base"/>
            <a:r>
              <a:rPr lang="fr-CA" dirty="0" err="1"/>
              <a:t>Pee-wee</a:t>
            </a:r>
            <a:r>
              <a:rPr lang="fr-CA" dirty="0"/>
              <a:t> – </a:t>
            </a:r>
            <a:r>
              <a:rPr lang="fr-CA" dirty="0" err="1"/>
              <a:t>Atôme</a:t>
            </a:r>
            <a:r>
              <a:rPr lang="fr-CA" dirty="0"/>
              <a:t> et </a:t>
            </a:r>
            <a:r>
              <a:rPr lang="fr-CA" dirty="0" err="1"/>
              <a:t>bibite</a:t>
            </a:r>
            <a:endParaRPr lang="fr-CA" dirty="0"/>
          </a:p>
          <a:p>
            <a:pPr lvl="2" fontAlgn="base"/>
            <a:r>
              <a:rPr lang="fr-CA" dirty="0"/>
              <a:t>Louis-Philip et Ariane Arsenault, </a:t>
            </a:r>
            <a:r>
              <a:rPr lang="en-CA" dirty="0"/>
              <a:t>Mario Sweeney, Alexi Boutin</a:t>
            </a:r>
            <a:endParaRPr lang="fr-CA" dirty="0"/>
          </a:p>
          <a:p>
            <a:pPr marL="594360" lvl="2" indent="0" fontAlgn="base">
              <a:buNone/>
            </a:pPr>
            <a:endParaRPr lang="fr-CA" dirty="0"/>
          </a:p>
          <a:p>
            <a:pPr fontAlgn="base"/>
            <a:endParaRPr lang="fr-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8534400" cy="758952"/>
          </a:xfrm>
        </p:spPr>
        <p:txBody>
          <a:bodyPr>
            <a:noAutofit/>
          </a:bodyPr>
          <a:lstStyle/>
          <a:p>
            <a:pPr lvl="0"/>
            <a:r>
              <a:rPr lang="fr-CA" sz="2400" dirty="0"/>
              <a:t>Philosophie et approche du </a:t>
            </a:r>
            <a:br>
              <a:rPr lang="fr-CA" sz="2400" dirty="0"/>
            </a:br>
            <a:r>
              <a:rPr lang="fr-CA" sz="2400" dirty="0"/>
              <a:t>Club Cycliste Les Cuisses Or de l’Outaouais</a:t>
            </a:r>
          </a:p>
        </p:txBody>
      </p:sp>
      <p:sp>
        <p:nvSpPr>
          <p:cNvPr id="3" name="Espace réservé du contenu 2"/>
          <p:cNvSpPr>
            <a:spLocks noGrp="1"/>
          </p:cNvSpPr>
          <p:nvPr>
            <p:ph sz="quarter" idx="1"/>
          </p:nvPr>
        </p:nvSpPr>
        <p:spPr/>
        <p:txBody>
          <a:bodyPr/>
          <a:lstStyle/>
          <a:p>
            <a:endParaRPr lang="fr-CA" dirty="0"/>
          </a:p>
          <a:p>
            <a:r>
              <a:rPr lang="fr-CA" dirty="0"/>
              <a:t>Rendre la pratique du vélo la plus agréable possible et sécuritaire pour tous</a:t>
            </a:r>
          </a:p>
          <a:p>
            <a:r>
              <a:rPr lang="fr-CA" dirty="0"/>
              <a:t>Développer de jeunes cyclistes pour aujourd’hui et pour la vie</a:t>
            </a:r>
          </a:p>
          <a:p>
            <a:r>
              <a:rPr lang="fr-CA" dirty="0"/>
              <a:t>Respect</a:t>
            </a:r>
          </a:p>
          <a:p>
            <a:r>
              <a:rPr lang="fr-CA" dirty="0"/>
              <a:t>Plaisir</a:t>
            </a:r>
          </a:p>
          <a:p>
            <a:r>
              <a:rPr lang="fr-CA" dirty="0"/>
              <a:t>Dépassement de soi</a:t>
            </a:r>
          </a:p>
          <a:p>
            <a:r>
              <a:rPr lang="fr-CA" dirty="0"/>
              <a:t>Code d’éthique du cycliste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Communication</a:t>
            </a:r>
          </a:p>
        </p:txBody>
      </p:sp>
      <p:sp>
        <p:nvSpPr>
          <p:cNvPr id="3" name="Espace réservé du contenu 2"/>
          <p:cNvSpPr>
            <a:spLocks noGrp="1"/>
          </p:cNvSpPr>
          <p:nvPr>
            <p:ph sz="quarter" idx="1"/>
          </p:nvPr>
        </p:nvSpPr>
        <p:spPr/>
        <p:txBody>
          <a:bodyPr>
            <a:normAutofit/>
          </a:bodyPr>
          <a:lstStyle/>
          <a:p>
            <a:endParaRPr lang="fr-CA" dirty="0"/>
          </a:p>
          <a:p>
            <a:r>
              <a:rPr lang="fr-CA" dirty="0"/>
              <a:t>Site web </a:t>
            </a:r>
            <a:r>
              <a:rPr lang="fr-CA" dirty="0">
                <a:hlinkClick r:id="rId3"/>
              </a:rPr>
              <a:t>www.cuissesor.ca</a:t>
            </a:r>
            <a:endParaRPr lang="fr-CA" dirty="0"/>
          </a:p>
          <a:p>
            <a:r>
              <a:rPr lang="fr-CA" dirty="0"/>
              <a:t>Facebook </a:t>
            </a:r>
            <a:r>
              <a:rPr lang="fr-CA" dirty="0">
                <a:hlinkClick r:id="rId4"/>
              </a:rPr>
              <a:t>https://www.facebook.com/cuissesor/</a:t>
            </a:r>
            <a:endParaRPr lang="fr-CA" dirty="0"/>
          </a:p>
          <a:p>
            <a:r>
              <a:rPr lang="fr-CA" dirty="0"/>
              <a:t>Courriel</a:t>
            </a:r>
          </a:p>
          <a:p>
            <a:r>
              <a:rPr lang="fr-CA" dirty="0"/>
              <a:t>Téléphone à jour pour fin de sécurité</a:t>
            </a:r>
          </a:p>
          <a:p>
            <a:r>
              <a:rPr lang="fr-CA" dirty="0"/>
              <a:t>Si un entrainement devait être annulé pour des raisons climatiques ou autres, nous allons publier un communiqué avant 16h30-17h le jour de l’entrainement.</a:t>
            </a:r>
            <a:endParaRPr lang="en-CA" dirty="0"/>
          </a:p>
          <a:p>
            <a:endParaRPr lang="fr-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Programme de la saison </a:t>
            </a:r>
          </a:p>
        </p:txBody>
      </p:sp>
      <p:sp>
        <p:nvSpPr>
          <p:cNvPr id="3" name="Espace réservé du contenu 2"/>
          <p:cNvSpPr>
            <a:spLocks noGrp="1"/>
          </p:cNvSpPr>
          <p:nvPr>
            <p:ph sz="quarter" idx="1"/>
          </p:nvPr>
        </p:nvSpPr>
        <p:spPr/>
        <p:txBody>
          <a:bodyPr>
            <a:normAutofit fontScale="92500" lnSpcReduction="20000"/>
          </a:bodyPr>
          <a:lstStyle/>
          <a:p>
            <a:endParaRPr lang="fr-CA" dirty="0"/>
          </a:p>
          <a:p>
            <a:r>
              <a:rPr lang="fr-CA" dirty="0"/>
              <a:t>Entraînements:</a:t>
            </a:r>
          </a:p>
          <a:p>
            <a:pPr lvl="1"/>
            <a:r>
              <a:rPr lang="fr-CA" dirty="0"/>
              <a:t>Lundi (18h30 à 20h)</a:t>
            </a:r>
          </a:p>
          <a:p>
            <a:pPr lvl="1"/>
            <a:r>
              <a:rPr lang="fr-CA" dirty="0"/>
              <a:t>Mercredi ou jeudi (18h30 à 20h)</a:t>
            </a:r>
          </a:p>
          <a:p>
            <a:pPr lvl="1"/>
            <a:r>
              <a:rPr lang="fr-CA" dirty="0"/>
              <a:t>Sorties supplémentaires – Dimanche (à déterminer)</a:t>
            </a:r>
          </a:p>
          <a:p>
            <a:r>
              <a:rPr lang="fr-CA" dirty="0"/>
              <a:t>Date de début: 25 avril au 25 août (PW à Cadet)</a:t>
            </a:r>
          </a:p>
          <a:p>
            <a:r>
              <a:rPr lang="fr-CA" dirty="0"/>
              <a:t>Date de début: 9 mai au 25 août (Bibitte et Atome)</a:t>
            </a:r>
          </a:p>
          <a:p>
            <a:r>
              <a:rPr lang="fr-CA" dirty="0"/>
              <a:t>Vacances d’été: Aviser votre entraîneur de vos absences</a:t>
            </a:r>
          </a:p>
          <a:p>
            <a:r>
              <a:rPr lang="fr-CA" dirty="0"/>
              <a:t>Pas d’entrainement la semaine du 25 juillet (JQ 2022)</a:t>
            </a:r>
          </a:p>
          <a:p>
            <a:r>
              <a:rPr lang="fr-CA" dirty="0"/>
              <a:t>Horaire </a:t>
            </a:r>
          </a:p>
          <a:p>
            <a:r>
              <a:rPr lang="fr-CA" dirty="0"/>
              <a:t>Ponctualité (15 </a:t>
            </a:r>
            <a:r>
              <a:rPr lang="fr-CA" dirty="0" err="1"/>
              <a:t>mins</a:t>
            </a:r>
            <a:r>
              <a:rPr lang="fr-CA" dirty="0"/>
              <a:t> avant les entraînements et 1 heure avant une course)</a:t>
            </a:r>
          </a:p>
          <a:p>
            <a:endParaRPr lang="fr-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0DAF-E640-B642-8F02-48DF33903DA3}"/>
              </a:ext>
            </a:extLst>
          </p:cNvPr>
          <p:cNvSpPr>
            <a:spLocks noGrp="1"/>
          </p:cNvSpPr>
          <p:nvPr>
            <p:ph type="title"/>
          </p:nvPr>
        </p:nvSpPr>
        <p:spPr/>
        <p:txBody>
          <a:bodyPr>
            <a:normAutofit fontScale="90000"/>
          </a:bodyPr>
          <a:lstStyle/>
          <a:p>
            <a:r>
              <a:rPr lang="en-US" dirty="0"/>
              <a:t>Points de rencontre (</a:t>
            </a:r>
            <a:r>
              <a:rPr lang="en-US" dirty="0" err="1"/>
              <a:t>semaines</a:t>
            </a:r>
            <a:r>
              <a:rPr lang="en-US" dirty="0"/>
              <a:t> 25 </a:t>
            </a:r>
            <a:r>
              <a:rPr lang="en-US" dirty="0" err="1"/>
              <a:t>avril</a:t>
            </a:r>
            <a:r>
              <a:rPr lang="en-US" dirty="0"/>
              <a:t> et 2 </a:t>
            </a:r>
            <a:r>
              <a:rPr lang="en-US" dirty="0" err="1"/>
              <a:t>mai</a:t>
            </a:r>
            <a:r>
              <a:rPr lang="en-US" dirty="0"/>
              <a:t>)</a:t>
            </a:r>
          </a:p>
        </p:txBody>
      </p:sp>
      <p:pic>
        <p:nvPicPr>
          <p:cNvPr id="4" name="Content Placeholder 3">
            <a:extLst>
              <a:ext uri="{FF2B5EF4-FFF2-40B4-BE49-F238E27FC236}">
                <a16:creationId xmlns:a16="http://schemas.microsoft.com/office/drawing/2014/main" id="{4BD4797A-B9E7-B944-B95D-2E5BDF8B8169}"/>
              </a:ext>
            </a:extLst>
          </p:cNvPr>
          <p:cNvPicPr>
            <a:picLocks noGrp="1" noChangeAspect="1"/>
          </p:cNvPicPr>
          <p:nvPr>
            <p:ph sz="quarter" idx="1"/>
          </p:nvPr>
        </p:nvPicPr>
        <p:blipFill>
          <a:blip r:embed="rId3"/>
          <a:stretch>
            <a:fillRect/>
          </a:stretch>
        </p:blipFill>
        <p:spPr>
          <a:xfrm>
            <a:off x="1331640" y="1484784"/>
            <a:ext cx="6696743" cy="4614391"/>
          </a:xfrm>
          <a:prstGeom prst="rect">
            <a:avLst/>
          </a:prstGeom>
        </p:spPr>
      </p:pic>
    </p:spTree>
    <p:extLst>
      <p:ext uri="{BB962C8B-B14F-4D97-AF65-F5344CB8AC3E}">
        <p14:creationId xmlns:p14="http://schemas.microsoft.com/office/powerpoint/2010/main" val="3726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6E5B-D7E3-D84C-8EFC-645554850DDA}"/>
              </a:ext>
            </a:extLst>
          </p:cNvPr>
          <p:cNvSpPr>
            <a:spLocks noGrp="1"/>
          </p:cNvSpPr>
          <p:nvPr>
            <p:ph type="title"/>
          </p:nvPr>
        </p:nvSpPr>
        <p:spPr/>
        <p:txBody>
          <a:bodyPr/>
          <a:lstStyle/>
          <a:p>
            <a:r>
              <a:rPr lang="en-US" dirty="0"/>
              <a:t>Points de rencontre (</a:t>
            </a:r>
            <a:r>
              <a:rPr lang="en-US" dirty="0" err="1"/>
              <a:t>semaines</a:t>
            </a:r>
            <a:r>
              <a:rPr lang="en-US" dirty="0"/>
              <a:t> 9 </a:t>
            </a:r>
            <a:r>
              <a:rPr lang="en-US" dirty="0" err="1"/>
              <a:t>mai</a:t>
            </a:r>
            <a:r>
              <a:rPr lang="en-US" dirty="0"/>
              <a:t> et +)</a:t>
            </a:r>
          </a:p>
        </p:txBody>
      </p:sp>
      <p:pic>
        <p:nvPicPr>
          <p:cNvPr id="4" name="Content Placeholder 3">
            <a:extLst>
              <a:ext uri="{FF2B5EF4-FFF2-40B4-BE49-F238E27FC236}">
                <a16:creationId xmlns:a16="http://schemas.microsoft.com/office/drawing/2014/main" id="{E4AF69E6-CD40-D84B-879D-F6DD9B7F2C21}"/>
              </a:ext>
            </a:extLst>
          </p:cNvPr>
          <p:cNvPicPr>
            <a:picLocks noGrp="1" noChangeAspect="1"/>
          </p:cNvPicPr>
          <p:nvPr>
            <p:ph sz="quarter" idx="1"/>
          </p:nvPr>
        </p:nvPicPr>
        <p:blipFill>
          <a:blip r:embed="rId3"/>
          <a:stretch>
            <a:fillRect/>
          </a:stretch>
        </p:blipFill>
        <p:spPr>
          <a:xfrm>
            <a:off x="1043608" y="1527175"/>
            <a:ext cx="6768751" cy="4572000"/>
          </a:xfrm>
          <a:prstGeom prst="rect">
            <a:avLst/>
          </a:prstGeom>
        </p:spPr>
      </p:pic>
    </p:spTree>
    <p:extLst>
      <p:ext uri="{BB962C8B-B14F-4D97-AF65-F5344CB8AC3E}">
        <p14:creationId xmlns:p14="http://schemas.microsoft.com/office/powerpoint/2010/main" val="893613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254</TotalTime>
  <Words>1009</Words>
  <Application>Microsoft Macintosh PowerPoint</Application>
  <PresentationFormat>On-screen Show (4:3)</PresentationFormat>
  <Paragraphs>123</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Georgia</vt:lpstr>
      <vt:lpstr>Wingdings</vt:lpstr>
      <vt:lpstr>Wingdings 2</vt:lpstr>
      <vt:lpstr>Civil</vt:lpstr>
      <vt:lpstr>PowerPoint Presentation</vt:lpstr>
      <vt:lpstr>Mot de bienvenue</vt:lpstr>
      <vt:lpstr>Présentation du conseil d’administration</vt:lpstr>
      <vt:lpstr>Présentation des entraîneurs</vt:lpstr>
      <vt:lpstr>Philosophie et approche du  Club Cycliste Les Cuisses Or de l’Outaouais</vt:lpstr>
      <vt:lpstr>Communication</vt:lpstr>
      <vt:lpstr>Programme de la saison </vt:lpstr>
      <vt:lpstr>Points de rencontre (semaines 25 avril et 2 mai)</vt:lpstr>
      <vt:lpstr>Points de rencontre (semaines 9 mai et +)</vt:lpstr>
      <vt:lpstr>Groupes et niveaux</vt:lpstr>
      <vt:lpstr>Compétitions régionales</vt:lpstr>
      <vt:lpstr>Compétitions Coupe Québec </vt:lpstr>
      <vt:lpstr>Équipements</vt:lpstr>
      <vt:lpstr>Consignes sanitaires</vt:lpstr>
      <vt:lpstr>Nutrition</vt:lpstr>
      <vt:lpstr>Performance</vt:lpstr>
      <vt:lpstr>Questions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Mini</dc:creator>
  <cp:lastModifiedBy>Sylvain Blais</cp:lastModifiedBy>
  <cp:revision>40</cp:revision>
  <dcterms:created xsi:type="dcterms:W3CDTF">2015-04-11T01:08:12Z</dcterms:created>
  <dcterms:modified xsi:type="dcterms:W3CDTF">2022-04-11T02:03:59Z</dcterms:modified>
</cp:coreProperties>
</file>